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5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13AA6-5354-41A9-B263-94E8CACA90D4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DAB0E-1716-483E-9284-AB36DB49FF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DAB0E-1716-483E-9284-AB36DB49FF6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8CF7D04-DAC4-48B8-A632-EBECF3377733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985A5B-254A-49A5-A710-23CB0FF7B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704856" cy="908720"/>
          </a:xfrm>
        </p:spPr>
        <p:txBody>
          <a:bodyPr/>
          <a:lstStyle/>
          <a:p>
            <a:r>
              <a:rPr lang="uk-UA" b="1" dirty="0" smtClean="0"/>
              <a:t>ДИТИНА У СВІТІ МИСТЕЦТВА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196752"/>
            <a:ext cx="4248472" cy="417646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МЕТА: здобуття дитиною </a:t>
            </a:r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</a:rPr>
              <a:t>артосвіти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 шляхом залучення її до мистецької діяльності за спеціально створених умов для розвитку здібностей, формування здатності до самовираження в мистецькій діяльності.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D:\Гранд-Гіпаніс 2021-2023\Дитячий садок 2021-2024\Сайт\Фотогалерея\Наші заняття\Хореограф\PXL_20240422_121037377.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242447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smtClean="0"/>
              <a:t>МУЗИЧНА ДІЯЛЬНІСТЬ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Мета: </a:t>
            </a:r>
          </a:p>
          <a:p>
            <a:r>
              <a:rPr lang="uk-UA" dirty="0" smtClean="0"/>
              <a:t>використання музики як універсального засобу впливу на розвиток дитячої особистості; </a:t>
            </a:r>
          </a:p>
          <a:p>
            <a:r>
              <a:rPr lang="uk-UA" dirty="0" smtClean="0"/>
              <a:t>формування емоційно-позитивного ставлення до музичних видів діяльності (співи, слухання, гра на дитячих музичних інструментах, музично-ритмічна діяльність, музична гра);</a:t>
            </a:r>
          </a:p>
          <a:p>
            <a:r>
              <a:rPr lang="uk-UA" dirty="0" smtClean="0"/>
              <a:t> забезпечення умов до активного включення дітей у музичні види діяльності під час фрагментів життєдіяльності та різних форм освітньої роботи в ЗДО  й умовах сім</a:t>
            </a:r>
            <a:r>
              <a:rPr lang="en-US" dirty="0" smtClean="0"/>
              <a:t>’</a:t>
            </a:r>
            <a:r>
              <a:rPr lang="uk-UA" dirty="0" smtClean="0"/>
              <a:t>ї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000" b="1" dirty="0" smtClean="0"/>
              <a:t>Музичне </a:t>
            </a:r>
            <a:r>
              <a:rPr lang="uk-UA" sz="2000" b="1" dirty="0" err="1" smtClean="0"/>
              <a:t>образотворення</a:t>
            </a:r>
            <a:r>
              <a:rPr lang="uk-UA" sz="2000" b="1" dirty="0" smtClean="0"/>
              <a:t> </a:t>
            </a:r>
            <a:r>
              <a:rPr lang="uk-UA" sz="2000" dirty="0" smtClean="0"/>
              <a:t>– це відчуття, сприймання, переживання, проживання музичних образів та оживлення їх під час виконавської діяльності голосом, рухами, грою на дитячих музичних інструментах. </a:t>
            </a:r>
            <a:endParaRPr lang="ru-RU" sz="2000" dirty="0"/>
          </a:p>
        </p:txBody>
      </p:sp>
      <p:pic>
        <p:nvPicPr>
          <p:cNvPr id="5" name="Содержимое 4" descr="IMG-2844a8f77fa2ca6b9897f8a54cac96aa-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3371850" cy="4495800"/>
          </a:xfrm>
        </p:spPr>
      </p:pic>
      <p:pic>
        <p:nvPicPr>
          <p:cNvPr id="9" name="Рисунок 8" descr="IMG_9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3020590"/>
            <a:ext cx="4789040" cy="3192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153400" cy="1395264"/>
          </a:xfrm>
        </p:spPr>
        <p:txBody>
          <a:bodyPr>
            <a:noAutofit/>
          </a:bodyPr>
          <a:lstStyle/>
          <a:p>
            <a:r>
              <a:rPr lang="ru-RU" sz="2000" b="1" dirty="0" err="1" smtClean="0"/>
              <a:t>Музично</a:t>
            </a:r>
            <a:r>
              <a:rPr lang="ru-RU" sz="2000" dirty="0" err="1" smtClean="0"/>
              <a:t>-</a:t>
            </a:r>
            <a:r>
              <a:rPr lang="ru-RU" sz="2000" b="1" dirty="0" err="1" smtClean="0"/>
              <a:t>ритмічна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діяльність</a:t>
            </a:r>
            <a:r>
              <a:rPr lang="ru-RU" sz="2000" b="1" dirty="0" smtClean="0"/>
              <a:t>  </a:t>
            </a:r>
            <a:r>
              <a:rPr lang="ru-RU" sz="2000" dirty="0" smtClean="0"/>
              <a:t> </a:t>
            </a:r>
            <a:r>
              <a:rPr lang="ru-RU" sz="2000" dirty="0" err="1" smtClean="0"/>
              <a:t>поєднує</a:t>
            </a:r>
            <a:r>
              <a:rPr lang="ru-RU" sz="2000" dirty="0" smtClean="0"/>
              <a:t> у </a:t>
            </a:r>
            <a:r>
              <a:rPr lang="ru-RU" sz="2000" dirty="0" err="1" smtClean="0"/>
              <a:t>собі</a:t>
            </a:r>
            <a:r>
              <a:rPr lang="ru-RU" sz="2000" dirty="0" smtClean="0"/>
              <a:t>: </a:t>
            </a:r>
            <a:r>
              <a:rPr lang="ru-RU" sz="2000" dirty="0" err="1" smtClean="0"/>
              <a:t>рух</a:t>
            </a:r>
            <a:r>
              <a:rPr lang="ru-RU" sz="2000" dirty="0" smtClean="0"/>
              <a:t>, </a:t>
            </a:r>
            <a:r>
              <a:rPr lang="ru-RU" sz="2000" dirty="0" err="1" smtClean="0"/>
              <a:t>музику</a:t>
            </a:r>
            <a:r>
              <a:rPr lang="ru-RU" sz="2000" dirty="0" smtClean="0"/>
              <a:t>, пластику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танець</a:t>
            </a:r>
            <a:r>
              <a:rPr lang="ru-RU" sz="2000" dirty="0" smtClean="0"/>
              <a:t>. А </a:t>
            </a:r>
            <a:r>
              <a:rPr lang="ru-RU" sz="2000" dirty="0" err="1" smtClean="0"/>
              <a:t>регулярні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заняття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сприяють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музично-творчих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здібностей</a:t>
            </a:r>
            <a:r>
              <a:rPr lang="ru-RU" sz="2000" dirty="0" smtClean="0"/>
              <a:t>, </a:t>
            </a:r>
            <a:r>
              <a:rPr lang="ru-RU" sz="2000" dirty="0" err="1" smtClean="0"/>
              <a:t>розвивають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уяву</a:t>
            </a:r>
            <a:r>
              <a:rPr lang="ru-RU" sz="2000" dirty="0" smtClean="0"/>
              <a:t>, </a:t>
            </a:r>
            <a:r>
              <a:rPr lang="ru-RU" sz="2000" dirty="0" err="1" smtClean="0"/>
              <a:t>витримку</a:t>
            </a:r>
            <a:r>
              <a:rPr lang="ru-RU" sz="2000" dirty="0" smtClean="0"/>
              <a:t>, </a:t>
            </a:r>
            <a:r>
              <a:rPr lang="ru-RU" sz="2000" dirty="0" err="1" smtClean="0"/>
              <a:t>моральні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естетичні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якості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Содержимое 3" descr="PXL_20240422_121726322.TS_exported_18013_17139485546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5472608" cy="52028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Як результат кропіткої роботи педагогів та вихователів – яскраві виступи на святах у  дитячому садочку</a:t>
            </a:r>
            <a:endParaRPr lang="ru-RU" sz="2800" dirty="0"/>
          </a:p>
        </p:txBody>
      </p:sp>
      <p:pic>
        <p:nvPicPr>
          <p:cNvPr id="4" name="Содержимое 3" descr="IMG-11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У святкових заходах беруть участь як найстарші діти з хореографічними постановками  так і малюки, які  пробують свої сили у танці</a:t>
            </a:r>
            <a:endParaRPr lang="ru-RU" sz="2800" dirty="0"/>
          </a:p>
        </p:txBody>
      </p:sp>
      <p:pic>
        <p:nvPicPr>
          <p:cNvPr id="4" name="Содержимое 3" descr="IMG-38decdc60674e65d37db9a732650d323-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3946569" cy="4495800"/>
          </a:xfrm>
        </p:spPr>
      </p:pic>
      <p:pic>
        <p:nvPicPr>
          <p:cNvPr id="5" name="Рисунок 4" descr="IMG-f166cb2342050031eb62bd6233ab975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45638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ЛІТЕРАТУРНЕ ОБРАЗОТВОРЕННЯ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Мета:</a:t>
            </a:r>
          </a:p>
          <a:p>
            <a:r>
              <a:rPr lang="uk-UA" dirty="0" smtClean="0"/>
              <a:t>Формувати основи для зацікавленого маленького читача;</a:t>
            </a:r>
          </a:p>
          <a:p>
            <a:r>
              <a:rPr lang="uk-UA" dirty="0" smtClean="0"/>
              <a:t>Формувати установку на отримання задоволення від слухання книжки;</a:t>
            </a:r>
          </a:p>
          <a:p>
            <a:r>
              <a:rPr lang="uk-UA" dirty="0" smtClean="0"/>
              <a:t>Заохочувати дітей емоційно сприймати літературні твори та висловлювати своє ставлення до них.</a:t>
            </a:r>
          </a:p>
          <a:p>
            <a:r>
              <a:rPr lang="uk-UA" sz="1800" dirty="0" smtClean="0"/>
              <a:t>Реалізація завдань Програми стосовно тематичного підрозділу </a:t>
            </a:r>
            <a:r>
              <a:rPr lang="uk-UA" sz="1800" dirty="0" err="1" smtClean="0"/>
              <a:t>“Літературне</a:t>
            </a:r>
            <a:r>
              <a:rPr lang="uk-UA" sz="1800" dirty="0" smtClean="0"/>
              <a:t> </a:t>
            </a:r>
            <a:r>
              <a:rPr lang="uk-UA" sz="1800" dirty="0" err="1" smtClean="0"/>
              <a:t>образотворення”</a:t>
            </a:r>
            <a:r>
              <a:rPr lang="uk-UA" sz="1800" dirty="0" smtClean="0"/>
              <a:t>  здійснюється за певними напрямами: </a:t>
            </a:r>
          </a:p>
          <a:p>
            <a:r>
              <a:rPr lang="uk-UA" sz="1800" dirty="0" smtClean="0"/>
              <a:t>1. народні родзинки для дитини (фольклор);</a:t>
            </a:r>
          </a:p>
          <a:p>
            <a:r>
              <a:rPr lang="uk-UA" sz="1800" dirty="0" smtClean="0"/>
              <a:t>2.письменники для дітей;</a:t>
            </a:r>
          </a:p>
          <a:p>
            <a:r>
              <a:rPr lang="uk-UA" sz="1800" dirty="0" smtClean="0"/>
              <a:t>3. світ художнього тексту;</a:t>
            </a:r>
          </a:p>
          <a:p>
            <a:r>
              <a:rPr lang="uk-UA" sz="1800" dirty="0" smtClean="0"/>
              <a:t>4 літературно-розвивальний простір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000" dirty="0" smtClean="0"/>
              <a:t>Художній твір пробуджує у дитини глибокі почуття, які активізують творчу уяву і стають спонукою до творчої діяльності під впливом вражень  від сприйнятого  (обігравання літературних сюжетів, інсценування, музикування, утілення образів у малюнку, конструктивних формах).</a:t>
            </a:r>
            <a:endParaRPr lang="ru-RU" sz="2000" dirty="0"/>
          </a:p>
        </p:txBody>
      </p:sp>
      <p:pic>
        <p:nvPicPr>
          <p:cNvPr id="4" name="Содержимое 3" descr="IMG-a162123dafbed2b86ac0f958fbe71688-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608512" cy="3456384"/>
          </a:xfrm>
        </p:spPr>
      </p:pic>
      <p:pic>
        <p:nvPicPr>
          <p:cNvPr id="5" name="Рисунок 4" descr="1695205476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628800"/>
            <a:ext cx="361840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ТЕАТРАЛЬНЕ ОБРАЗОТВОРЕННЯ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 smtClean="0"/>
              <a:t>Мета:</a:t>
            </a:r>
          </a:p>
          <a:p>
            <a:r>
              <a:rPr lang="uk-UA" dirty="0" smtClean="0"/>
              <a:t>Створити умови для формування в дітей основ </a:t>
            </a:r>
            <a:r>
              <a:rPr lang="uk-UA" dirty="0" err="1" smtClean="0"/>
              <a:t>глядацької</a:t>
            </a:r>
            <a:r>
              <a:rPr lang="uk-UA" dirty="0" smtClean="0"/>
              <a:t>  та виконавської культур</a:t>
            </a:r>
          </a:p>
          <a:p>
            <a:endParaRPr lang="ru-RU" dirty="0"/>
          </a:p>
        </p:txBody>
      </p:sp>
      <p:pic>
        <p:nvPicPr>
          <p:cNvPr id="4" name="Рисунок 3" descr="IMG-bf522971434a76819baefa2545b36873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3068960"/>
            <a:ext cx="4752528" cy="3612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i="1" dirty="0" smtClean="0"/>
              <a:t>Вплив театру на розвиток особистості дитини</a:t>
            </a:r>
            <a:endParaRPr lang="ru-RU" sz="2800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9552" y="1700808"/>
            <a:ext cx="3112368" cy="43434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uk-UA" sz="1600" dirty="0" smtClean="0"/>
              <a:t>1 Емоційний (глядач приходить у театр за емоціями)</a:t>
            </a:r>
          </a:p>
          <a:p>
            <a:pPr marL="342900" indent="-342900">
              <a:buAutoNum type="arabicPeriod"/>
            </a:pPr>
            <a:r>
              <a:rPr lang="uk-UA" sz="1600" dirty="0" smtClean="0"/>
              <a:t>2. Естетичний (формується естетичний смак)</a:t>
            </a:r>
          </a:p>
          <a:p>
            <a:pPr marL="342900" indent="-342900">
              <a:buAutoNum type="arabicPeriod"/>
            </a:pPr>
            <a:r>
              <a:rPr lang="uk-UA" sz="1600" dirty="0" smtClean="0"/>
              <a:t>3. Когнітивний (пробуджує думку, змушує глядача мислити)</a:t>
            </a:r>
          </a:p>
          <a:p>
            <a:pPr marL="342900" indent="-342900">
              <a:buAutoNum type="arabicPeriod"/>
            </a:pPr>
            <a:r>
              <a:rPr lang="uk-UA" sz="1600" dirty="0" smtClean="0"/>
              <a:t>4. Комунікативний (є засобом колективного співпереживання)</a:t>
            </a:r>
          </a:p>
          <a:p>
            <a:pPr marL="342900" indent="-342900">
              <a:buAutoNum type="arabicPeriod"/>
            </a:pPr>
            <a:r>
              <a:rPr lang="uk-UA" sz="1600" dirty="0" smtClean="0"/>
              <a:t>5. Рівень психічних процесів(увага, уява, пам’ять, мислення, мовлення)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7" name="Содержимое 6" descr="IMG-f2492ed22628b9e893a6685930257c4e-V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53562" y="1752600"/>
            <a:ext cx="3228818" cy="47007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Театралізовані святкові ранки – як підсумок колективної роботи музичного керівника, хореографа та  вихователя</a:t>
            </a:r>
            <a:endParaRPr lang="ru-RU" sz="2800" dirty="0"/>
          </a:p>
        </p:txBody>
      </p:sp>
      <p:pic>
        <p:nvPicPr>
          <p:cNvPr id="15" name="Содержимое 14" descr="IMG_803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168352" cy="4752528"/>
          </a:xfrm>
        </p:spPr>
      </p:pic>
      <p:pic>
        <p:nvPicPr>
          <p:cNvPr id="18" name="Содержимое 17" descr="IMG_784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700808"/>
            <a:ext cx="3168352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96852929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09544" y="2283344"/>
            <a:ext cx="4715766" cy="35506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/>
              <a:t>ВИДИ МИСТЕЦЬКОЇ ДІЯЛЬНОСТІ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535416" cy="449580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- Художньо-продуктивна або образотворча (малювання, ліплення, аплікація)</a:t>
            </a:r>
          </a:p>
          <a:p>
            <a:r>
              <a:rPr lang="uk-UA" dirty="0" smtClean="0"/>
              <a:t>- Літературна (слухання, аналіз художніх текстів, декламування)</a:t>
            </a:r>
          </a:p>
          <a:p>
            <a:r>
              <a:rPr lang="uk-UA" dirty="0" smtClean="0"/>
              <a:t>- Музична (співи, слухання музики, гра на дитячих музичних інструментах, музично-ритмічна діяльність)</a:t>
            </a:r>
          </a:p>
          <a:p>
            <a:r>
              <a:rPr lang="uk-UA" dirty="0" smtClean="0"/>
              <a:t>- Театралізована (</a:t>
            </a:r>
            <a:r>
              <a:rPr lang="uk-UA" dirty="0" err="1" smtClean="0"/>
              <a:t>глядацька</a:t>
            </a:r>
            <a:r>
              <a:rPr lang="uk-UA" dirty="0" smtClean="0"/>
              <a:t>, виконавська)</a:t>
            </a:r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Залучення абсолютно всіх вихованців до театральної постановки</a:t>
            </a:r>
            <a:endParaRPr lang="ru-RU" sz="2800" dirty="0"/>
          </a:p>
        </p:txBody>
      </p:sp>
      <p:pic>
        <p:nvPicPr>
          <p:cNvPr id="7" name="Содержимое 6" descr="IMG_80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17625" y="1600200"/>
            <a:ext cx="67437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Залучення до активних дій наймолодших вихованців</a:t>
            </a:r>
            <a:endParaRPr lang="ru-RU" dirty="0"/>
          </a:p>
        </p:txBody>
      </p:sp>
      <p:pic>
        <p:nvPicPr>
          <p:cNvPr id="4" name="Содержимое 3" descr="IMG_83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4752528" cy="3168352"/>
          </a:xfrm>
        </p:spPr>
      </p:pic>
      <p:pic>
        <p:nvPicPr>
          <p:cNvPr id="6" name="Содержимое 5" descr="IMG_83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64150" y="1589088"/>
            <a:ext cx="304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/>
              <a:t>Участь у театральній діяльності педагогічних працівників садочку</a:t>
            </a:r>
            <a:endParaRPr lang="ru-RU" i="1" dirty="0"/>
          </a:p>
        </p:txBody>
      </p:sp>
      <p:pic>
        <p:nvPicPr>
          <p:cNvPr id="7" name="Содержимое 6" descr="image_5073126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868144" y="1700808"/>
            <a:ext cx="3132348" cy="4176464"/>
          </a:xfrm>
        </p:spPr>
      </p:pic>
      <p:pic>
        <p:nvPicPr>
          <p:cNvPr id="9" name="Рисунок 8" descr="image_50730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5472608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207824" cy="968152"/>
          </a:xfrm>
        </p:spPr>
        <p:txBody>
          <a:bodyPr>
            <a:noAutofit/>
          </a:bodyPr>
          <a:lstStyle/>
          <a:p>
            <a:r>
              <a:rPr lang="uk-UA" sz="3200" i="1" dirty="0" smtClean="0"/>
              <a:t>ХУДОЖНЬО-ПРОДУКТИВНЕ ОБРАЗОТВОРЕНН</a:t>
            </a:r>
            <a:r>
              <a:rPr lang="uk-UA" sz="3200" dirty="0" smtClean="0"/>
              <a:t>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Мета: </a:t>
            </a:r>
          </a:p>
          <a:p>
            <a:r>
              <a:rPr lang="uk-UA" dirty="0" smtClean="0"/>
              <a:t>1. Формування базових якостей особистості – креативність, ініціативність, самостійність;</a:t>
            </a:r>
          </a:p>
          <a:p>
            <a:r>
              <a:rPr lang="uk-UA" dirty="0" smtClean="0"/>
              <a:t>2. Формування емоційного інтелекту й естетичного смаку;</a:t>
            </a:r>
          </a:p>
          <a:p>
            <a:r>
              <a:rPr lang="uk-UA" dirty="0" smtClean="0"/>
              <a:t>3. Вільного експериментування із зображувальними матеріалами;</a:t>
            </a:r>
          </a:p>
          <a:p>
            <a:r>
              <a:rPr lang="uk-UA" dirty="0" smtClean="0"/>
              <a:t>4. Пошуку дитиною власного шляху </a:t>
            </a:r>
            <a:r>
              <a:rPr lang="uk-UA" dirty="0" err="1" smtClean="0"/>
              <a:t>образотворення</a:t>
            </a:r>
            <a:r>
              <a:rPr lang="uk-UA" dirty="0" smtClean="0"/>
              <a:t> та передачі вражень від дійсності у різних видах образотворчої діяльності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u="sng" dirty="0" smtClean="0"/>
              <a:t>МАЛЮВАННЯ</a:t>
            </a:r>
            <a:endParaRPr lang="ru-RU" i="1" u="sng" dirty="0"/>
          </a:p>
        </p:txBody>
      </p:sp>
      <p:pic>
        <p:nvPicPr>
          <p:cNvPr id="2050" name="Picture 2" descr="D:\Гранд-Гіпаніс 2021-2023\Дитячий садок 2021-2024\Сайт\Фотогалерея\Наші заняття\Ми малюємо\IMG_20240422_144646_3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397714" cy="3196952"/>
          </a:xfrm>
          <a:prstGeom prst="rect">
            <a:avLst/>
          </a:prstGeom>
          <a:noFill/>
        </p:spPr>
      </p:pic>
      <p:pic>
        <p:nvPicPr>
          <p:cNvPr id="2051" name="Picture 3" descr="D:\Гранд-Гіпаніс 2021-2023\Дитячий садок 2021-2024\Сайт\Фотогалерея\Наші заняття\Ми малюємо\IMG-98abbe9cc4e0f3b757c6935d6525c1e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628800"/>
            <a:ext cx="2376264" cy="3168352"/>
          </a:xfrm>
          <a:prstGeom prst="rect">
            <a:avLst/>
          </a:prstGeom>
          <a:noFill/>
        </p:spPr>
      </p:pic>
      <p:pic>
        <p:nvPicPr>
          <p:cNvPr id="2052" name="Picture 4" descr="D:\Гранд-Гіпаніс 2021-2023\Дитячий садок 2021-2024\Сайт\Фотогалерея\Наші заняття\Ми малюємо\IMG_20230914_092209_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060848"/>
            <a:ext cx="3168352" cy="2376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3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Free painting (</a:t>
            </a:r>
            <a:r>
              <a:rPr lang="uk-UA" dirty="0" smtClean="0"/>
              <a:t>вільне малювання) – вільна діяльність на заняттях живописом</a:t>
            </a:r>
          </a:p>
          <a:p>
            <a:r>
              <a:rPr lang="uk-UA" dirty="0" smtClean="0"/>
              <a:t>за рахунок УНИКНЕННЯ дітьми прямого наслідування , копіювання способів дій, </a:t>
            </a:r>
            <a:r>
              <a:rPr lang="uk-UA" dirty="0" err="1" smtClean="0"/>
              <a:t>нав</a:t>
            </a:r>
            <a:r>
              <a:rPr lang="en-US" dirty="0" smtClean="0"/>
              <a:t>’</a:t>
            </a:r>
            <a:r>
              <a:rPr lang="uk-UA" dirty="0" err="1" smtClean="0"/>
              <a:t>язаних</a:t>
            </a:r>
            <a:r>
              <a:rPr lang="uk-UA" dirty="0" smtClean="0"/>
              <a:t>  дорослими. Застосовуємо нетрадиційні техніки малювання, які завжди дають успішний результат.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/>
              <a:t>Групові та індивідуальні заняття</a:t>
            </a:r>
            <a:endParaRPr lang="ru-RU" i="1" dirty="0"/>
          </a:p>
        </p:txBody>
      </p:sp>
      <p:pic>
        <p:nvPicPr>
          <p:cNvPr id="4" name="Содержимое 3" descr="PXL_20240425_0714431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3672408" cy="4896544"/>
          </a:xfrm>
        </p:spPr>
      </p:pic>
      <p:pic>
        <p:nvPicPr>
          <p:cNvPr id="1026" name="Picture 2" descr="D:\Гранд-Гіпаніс 2021-2023\Дитячий садок 2021-2024\Сайт\Фотогалерея\Наші заняття\Ми малюємо\PXL_20240408_124441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00808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i="1" dirty="0" smtClean="0"/>
              <a:t>Результати художньої діяльності дітей – переможці конкурсів та ефектні виставки дитячих робіт</a:t>
            </a:r>
            <a:endParaRPr lang="ru-RU" sz="2800" i="1" dirty="0"/>
          </a:p>
        </p:txBody>
      </p:sp>
      <p:pic>
        <p:nvPicPr>
          <p:cNvPr id="4" name="Содержимое 3" descr="PXL_20240422_10160469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361840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XL_20240422_090250987~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628800"/>
            <a:ext cx="3600400" cy="4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i="1" u="sng" dirty="0" smtClean="0"/>
              <a:t>АПЛІКАЦІЯ </a:t>
            </a:r>
            <a:br>
              <a:rPr lang="uk-UA" i="1" u="sng" dirty="0" smtClean="0"/>
            </a:br>
            <a:r>
              <a:rPr lang="uk-UA" sz="3600" i="1" u="sng" dirty="0" smtClean="0"/>
              <a:t>(конструктивне </a:t>
            </a:r>
            <a:r>
              <a:rPr lang="uk-UA" sz="3600" i="1" u="sng" dirty="0" err="1" smtClean="0"/>
              <a:t>образотворення</a:t>
            </a:r>
            <a:r>
              <a:rPr lang="uk-UA" sz="3600" i="1" u="sng" dirty="0" smtClean="0"/>
              <a:t>)</a:t>
            </a:r>
            <a:endParaRPr lang="ru-RU" sz="3600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Створення образів за допомогою використання різних матеріалів (папір, тканина, нитки тощо)</a:t>
            </a:r>
          </a:p>
          <a:p>
            <a:endParaRPr lang="ru-RU" sz="2400" dirty="0"/>
          </a:p>
        </p:txBody>
      </p:sp>
      <p:pic>
        <p:nvPicPr>
          <p:cNvPr id="7" name="Рисунок 6" descr="IMG_20231024_133127_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2970330" cy="3960440"/>
          </a:xfrm>
          <a:prstGeom prst="rect">
            <a:avLst/>
          </a:prstGeom>
        </p:spPr>
      </p:pic>
      <p:pic>
        <p:nvPicPr>
          <p:cNvPr id="8" name="Рисунок 7" descr="IMG-cb70fdd38d8998f560466f634469e92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492896"/>
            <a:ext cx="2225272" cy="3960440"/>
          </a:xfrm>
          <a:prstGeom prst="rect">
            <a:avLst/>
          </a:prstGeom>
        </p:spPr>
      </p:pic>
      <p:pic>
        <p:nvPicPr>
          <p:cNvPr id="9" name="Рисунок 8" descr="PXL_20240508_114057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492896"/>
            <a:ext cx="297033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i="1" dirty="0" smtClean="0"/>
              <a:t>Поєднання різних видів</a:t>
            </a:r>
            <a:br>
              <a:rPr lang="uk-UA" sz="2800" i="1" dirty="0" smtClean="0"/>
            </a:br>
            <a:r>
              <a:rPr lang="uk-UA" sz="2800" i="1" dirty="0" smtClean="0"/>
              <a:t> образотворчого мистецтва у аплікації</a:t>
            </a:r>
            <a:endParaRPr lang="ru-RU" sz="2800" i="1" dirty="0"/>
          </a:p>
        </p:txBody>
      </p:sp>
      <p:pic>
        <p:nvPicPr>
          <p:cNvPr id="4" name="Содержимое 3" descr="original_85c85c50-ba51-401d-ad74-25cdab1ec4a9_IMG_20240328_162536_1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3384376" cy="4495800"/>
          </a:xfrm>
        </p:spPr>
      </p:pic>
      <p:pic>
        <p:nvPicPr>
          <p:cNvPr id="6" name="Рисунок 5" descr="1698939674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33219" y="2268077"/>
            <a:ext cx="4553914" cy="341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i="1" dirty="0" smtClean="0"/>
              <a:t>Використання проектних робіт </a:t>
            </a:r>
            <a:br>
              <a:rPr lang="uk-UA" sz="2800" i="1" dirty="0" smtClean="0"/>
            </a:br>
            <a:r>
              <a:rPr lang="uk-UA" sz="2800" i="1" dirty="0" smtClean="0"/>
              <a:t>у експозиціях дитячого садочку</a:t>
            </a:r>
            <a:endParaRPr lang="ru-RU" sz="2800" i="1" dirty="0"/>
          </a:p>
        </p:txBody>
      </p:sp>
      <p:pic>
        <p:nvPicPr>
          <p:cNvPr id="4" name="Содержимое 3" descr="IMG_20231025_113439_36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00200"/>
            <a:ext cx="691276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1454</TotalTime>
  <Words>562</Words>
  <Application>Microsoft Office PowerPoint</Application>
  <PresentationFormat>Экран (4:3)</PresentationFormat>
  <Paragraphs>56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Обычная</vt:lpstr>
      <vt:lpstr>ДИТИНА У СВІТІ МИСТЕЦТВА</vt:lpstr>
      <vt:lpstr>ВИДИ МИСТЕЦЬКОЇ ДІЯЛЬНОСТІ</vt:lpstr>
      <vt:lpstr>ХУДОЖНЬО-ПРОДУКТИВНЕ ОБРАЗОТВОРЕННЯ</vt:lpstr>
      <vt:lpstr>МАЛЮВАННЯ</vt:lpstr>
      <vt:lpstr>Групові та індивідуальні заняття</vt:lpstr>
      <vt:lpstr>Результати художньої діяльності дітей – переможці конкурсів та ефектні виставки дитячих робіт</vt:lpstr>
      <vt:lpstr>АПЛІКАЦІЯ  (конструктивне образотворення)</vt:lpstr>
      <vt:lpstr>Поєднання різних видів  образотворчого мистецтва у аплікації</vt:lpstr>
      <vt:lpstr>Використання проектних робіт  у експозиціях дитячого садочку</vt:lpstr>
      <vt:lpstr>МУЗИЧНА ДІЯЛЬНІСТЬ</vt:lpstr>
      <vt:lpstr>Музичне образотворення – це відчуття, сприймання, переживання, проживання музичних образів та оживлення їх під час виконавської діяльності голосом, рухами, грою на дитячих музичних інструментах. </vt:lpstr>
      <vt:lpstr>Музично-ритмічна діяльність   поєднує у собі: рух, музику, пластику і танець. А регулярні заняття сприяють розвитку музично-творчих здібностей, розвивають уяву, витримку, моральні і естетичні якості. </vt:lpstr>
      <vt:lpstr>Як результат кропіткої роботи педагогів та вихователів – яскраві виступи на святах у  дитячому садочку</vt:lpstr>
      <vt:lpstr>У святкових заходах беруть участь як найстарші діти з хореографічними постановками  так і малюки, які  пробують свої сили у танці</vt:lpstr>
      <vt:lpstr>ЛІТЕРАТУРНЕ ОБРАЗОТВОРЕННЯ</vt:lpstr>
      <vt:lpstr>Художній твір пробуджує у дитини глибокі почуття, які активізують творчу уяву і стають спонукою до творчої діяльності під впливом вражень  від сприйнятого  (обігравання літературних сюжетів, інсценування, музикування, утілення образів у малюнку, конструктивних формах).</vt:lpstr>
      <vt:lpstr>ТЕАТРАЛЬНЕ ОБРАЗОТВОРЕННЯ</vt:lpstr>
      <vt:lpstr>Вплив театру на розвиток особистості дитини</vt:lpstr>
      <vt:lpstr>Театралізовані святкові ранки – як підсумок колективної роботи музичного керівника, хореографа та  вихователя</vt:lpstr>
      <vt:lpstr>Залучення абсолютно всіх вихованців до театральної постановки</vt:lpstr>
      <vt:lpstr>Залучення до активних дій наймолодших вихованців</vt:lpstr>
      <vt:lpstr>Участь у театральній діяльності педагогічних працівників садочку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73</cp:revision>
  <dcterms:created xsi:type="dcterms:W3CDTF">2024-05-07T09:42:39Z</dcterms:created>
  <dcterms:modified xsi:type="dcterms:W3CDTF">2024-06-20T08:43:51Z</dcterms:modified>
</cp:coreProperties>
</file>